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01" r:id="rId2"/>
    <p:sldId id="337" r:id="rId3"/>
    <p:sldId id="338" r:id="rId4"/>
    <p:sldId id="339" r:id="rId5"/>
    <p:sldId id="340" r:id="rId6"/>
    <p:sldId id="341" r:id="rId7"/>
    <p:sldId id="342" r:id="rId8"/>
    <p:sldId id="343" r:id="rId9"/>
    <p:sldId id="367" r:id="rId10"/>
    <p:sldId id="400" r:id="rId11"/>
    <p:sldId id="344" r:id="rId12"/>
    <p:sldId id="345" r:id="rId13"/>
    <p:sldId id="346" r:id="rId14"/>
    <p:sldId id="368" r:id="rId15"/>
    <p:sldId id="347" r:id="rId16"/>
    <p:sldId id="348" r:id="rId17"/>
    <p:sldId id="369" r:id="rId18"/>
    <p:sldId id="349" r:id="rId19"/>
    <p:sldId id="350" r:id="rId20"/>
    <p:sldId id="351" r:id="rId21"/>
    <p:sldId id="375" r:id="rId22"/>
    <p:sldId id="399" r:id="rId23"/>
    <p:sldId id="397" r:id="rId24"/>
    <p:sldId id="352" r:id="rId25"/>
    <p:sldId id="353" r:id="rId26"/>
    <p:sldId id="402" r:id="rId27"/>
    <p:sldId id="354" r:id="rId28"/>
    <p:sldId id="370" r:id="rId29"/>
    <p:sldId id="355" r:id="rId30"/>
    <p:sldId id="356" r:id="rId31"/>
    <p:sldId id="357" r:id="rId32"/>
    <p:sldId id="358" r:id="rId33"/>
    <p:sldId id="359" r:id="rId34"/>
    <p:sldId id="403" r:id="rId35"/>
    <p:sldId id="401" r:id="rId36"/>
    <p:sldId id="360" r:id="rId37"/>
    <p:sldId id="361" r:id="rId3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62"/>
  </p:normalViewPr>
  <p:slideViewPr>
    <p:cSldViewPr snapToGrid="0">
      <p:cViewPr varScale="1">
        <p:scale>
          <a:sx n="117" d="100"/>
          <a:sy n="117" d="100"/>
        </p:scale>
        <p:origin x="9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3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1m739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nyti.ms/2OQcT0A" TargetMode="Externa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Bes2ko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W1YkLOvCao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jPV5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YN6Ax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outu.be/PvaWJvQ8J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s.toronto.edu/~ranzato/publications/taigman_cvpr14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.wdp"/><Relationship Id="rId18" Type="http://schemas.openxmlformats.org/officeDocument/2006/relationships/image" Target="../media/image48.jpeg"/><Relationship Id="rId3" Type="http://schemas.openxmlformats.org/officeDocument/2006/relationships/image" Target="../media/image36.png"/><Relationship Id="rId21" Type="http://schemas.microsoft.com/office/2007/relationships/hdphoto" Target="../media/hdphoto5.wdp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17" Type="http://schemas.openxmlformats.org/officeDocument/2006/relationships/image" Target="../media/image47.png"/><Relationship Id="rId2" Type="http://schemas.openxmlformats.org/officeDocument/2006/relationships/image" Target="../media/image35.png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microsoft.com/office/2007/relationships/hdphoto" Target="../media/hdphoto2.wdp"/><Relationship Id="rId15" Type="http://schemas.microsoft.com/office/2007/relationships/hdphoto" Target="../media/hdphoto3.wdp"/><Relationship Id="rId10" Type="http://schemas.openxmlformats.org/officeDocument/2006/relationships/image" Target="../media/image41.png"/><Relationship Id="rId19" Type="http://schemas.microsoft.com/office/2007/relationships/hdphoto" Target="../media/hdphoto4.wdp"/><Relationship Id="rId4" Type="http://schemas.openxmlformats.org/officeDocument/2006/relationships/image" Target="../media/image44.jpeg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wedfacedata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wedfacedata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tsandculture.google.com/camera/selfi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wedfacedata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wedfacedata.com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qQT4sIOYA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nn.it/2Mnd7e5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wedfacedata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es/2019/07/15/reconocimiento-facial-tecnologi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IUNHlW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cc.uchile.cl/Bitsdeciencia17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H2gMNrUuEY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Nf4-d6fDoY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4QK3jJkLR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0" y="312121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Ethics in Face Recognition - Motivation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8ED677-2152-7649-B528-C493348B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46" y="256032"/>
            <a:ext cx="7326454" cy="6291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445B3B-6B36-E84E-9ADC-69094E149D09}"/>
              </a:ext>
            </a:extLst>
          </p:cNvPr>
          <p:cNvSpPr/>
          <p:nvPr/>
        </p:nvSpPr>
        <p:spPr>
          <a:xfrm>
            <a:off x="3375853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https://bit.ly/31m739O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318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E4D5D-4CB9-EC4D-9DC9-57FD19AA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89FCA-AFDC-5B42-8068-481F2CC6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21921" y="0"/>
            <a:ext cx="9870257" cy="5626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88FC2-BCB3-4244-8371-D5ED1C116CE6}"/>
              </a:ext>
            </a:extLst>
          </p:cNvPr>
          <p:cNvSpPr txBox="1"/>
          <p:nvPr/>
        </p:nvSpPr>
        <p:spPr>
          <a:xfrm>
            <a:off x="2944368" y="5980176"/>
            <a:ext cx="27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https://nyti.ms/2OQcT0A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5AC891-ED89-6649-A345-D67B921C38B3}"/>
              </a:ext>
            </a:extLst>
          </p:cNvPr>
          <p:cNvSpPr/>
          <p:nvPr/>
        </p:nvSpPr>
        <p:spPr>
          <a:xfrm>
            <a:off x="6734452" y="14716"/>
            <a:ext cx="2611677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Twitter: @</a:t>
            </a:r>
            <a:r>
              <a:rPr lang="en-US" dirty="0" err="1">
                <a:solidFill>
                  <a:schemeClr val="bg1"/>
                </a:solidFill>
              </a:rPr>
              <a:t>ClareAngelyn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67239-2D15-3843-A5BE-994C19193BCA}"/>
              </a:ext>
            </a:extLst>
          </p:cNvPr>
          <p:cNvSpPr txBox="1"/>
          <p:nvPr/>
        </p:nvSpPr>
        <p:spPr>
          <a:xfrm>
            <a:off x="7873844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Tab-6 ]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1A14A7-3346-9C4E-934B-E7B3C825B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08" y="4110482"/>
            <a:ext cx="1827784" cy="2593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9016C8-3619-084A-B852-EC6995C10D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90" b="9190"/>
          <a:stretch/>
        </p:blipFill>
        <p:spPr>
          <a:xfrm>
            <a:off x="0" y="556053"/>
            <a:ext cx="3855697" cy="2792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EE101-9ED4-9348-A743-186501ABD4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81" b="43423"/>
          <a:stretch/>
        </p:blipFill>
        <p:spPr>
          <a:xfrm>
            <a:off x="2137719" y="1668163"/>
            <a:ext cx="3855697" cy="2434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B3DF63-43B3-8946-A744-749A717903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829" b="10991"/>
          <a:stretch/>
        </p:blipFill>
        <p:spPr>
          <a:xfrm>
            <a:off x="5288303" y="1964724"/>
            <a:ext cx="3855697" cy="4127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829963-100A-414C-B44F-39652EAA0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2985" y="4596842"/>
            <a:ext cx="3995523" cy="22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68ECB-22AB-1D4E-9DD3-6653B22D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207"/>
            <a:ext cx="9144000" cy="53655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32B429-7A8C-F749-8C09-7CEA3D9722B4}"/>
              </a:ext>
            </a:extLst>
          </p:cNvPr>
          <p:cNvSpPr txBox="1"/>
          <p:nvPr/>
        </p:nvSpPr>
        <p:spPr>
          <a:xfrm>
            <a:off x="0" y="128016"/>
            <a:ext cx="6125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Demonstrations in Hong Kong (2019)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DAD32D-3ACC-8446-9C57-7A0283808036}"/>
              </a:ext>
            </a:extLst>
          </p:cNvPr>
          <p:cNvSpPr/>
          <p:nvPr/>
        </p:nvSpPr>
        <p:spPr>
          <a:xfrm>
            <a:off x="8449056" y="713232"/>
            <a:ext cx="694944" cy="402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96F03-DD3E-7347-AA68-E9962CED200A}"/>
              </a:ext>
            </a:extLst>
          </p:cNvPr>
          <p:cNvSpPr/>
          <p:nvPr/>
        </p:nvSpPr>
        <p:spPr>
          <a:xfrm>
            <a:off x="548640" y="1170432"/>
            <a:ext cx="4742688" cy="3535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3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167D-E0C6-E647-B64E-FA9A20DE56AD}"/>
              </a:ext>
            </a:extLst>
          </p:cNvPr>
          <p:cNvSpPr txBox="1"/>
          <p:nvPr/>
        </p:nvSpPr>
        <p:spPr>
          <a:xfrm>
            <a:off x="310896" y="402336"/>
            <a:ext cx="8600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Ant-facial recognition tech at the Hong Kong protests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C3D13-EC37-2D49-9F40-E9696B2C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24" y="2143506"/>
            <a:ext cx="1768102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DBA5FB-2E6C-9E4F-B44E-4D1FD999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91" y="2119910"/>
            <a:ext cx="1662928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DC30F0-7A44-BF48-97EA-3284ED556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194" y="2096682"/>
            <a:ext cx="1778314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81AFB-51B5-214C-8FB9-E70DF267B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96" y="2079550"/>
            <a:ext cx="1893446" cy="21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002D8D-091E-8544-8B80-E7C0352FA57A}"/>
              </a:ext>
            </a:extLst>
          </p:cNvPr>
          <p:cNvSpPr/>
          <p:nvPr/>
        </p:nvSpPr>
        <p:spPr>
          <a:xfrm>
            <a:off x="3305545" y="5036558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https://bit.ly/2Bes2ko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3D539-67F0-494B-9D97-456CD2713A94}"/>
              </a:ext>
            </a:extLst>
          </p:cNvPr>
          <p:cNvSpPr txBox="1"/>
          <p:nvPr/>
        </p:nvSpPr>
        <p:spPr>
          <a:xfrm>
            <a:off x="7873844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Tab-7 ]</a:t>
            </a:r>
          </a:p>
        </p:txBody>
      </p:sp>
    </p:spTree>
    <p:extLst>
      <p:ext uri="{BB962C8B-B14F-4D97-AF65-F5344CB8AC3E}">
        <p14:creationId xmlns:p14="http://schemas.microsoft.com/office/powerpoint/2010/main" val="4280129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167D-E0C6-E647-B64E-FA9A20DE56AD}"/>
              </a:ext>
            </a:extLst>
          </p:cNvPr>
          <p:cNvSpPr txBox="1"/>
          <p:nvPr/>
        </p:nvSpPr>
        <p:spPr>
          <a:xfrm>
            <a:off x="310896" y="402336"/>
            <a:ext cx="37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Surveillance Exclusion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66064-6F8E-8349-8BA9-79031189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1255775"/>
            <a:ext cx="3605276" cy="4926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6A13B-B1A6-1B40-9E9D-51106CF8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46" y="1010666"/>
            <a:ext cx="33909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3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A1062D-AEDB-FA4B-911E-18959540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33" y="0"/>
            <a:ext cx="85985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4846ED-D0D5-504D-A27E-7C54B697D2F2}"/>
              </a:ext>
            </a:extLst>
          </p:cNvPr>
          <p:cNvSpPr/>
          <p:nvPr/>
        </p:nvSpPr>
        <p:spPr>
          <a:xfrm>
            <a:off x="164592" y="1682496"/>
            <a:ext cx="8522208" cy="621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8CAE1F-33CE-C14C-B4A9-F3D1554D3121}"/>
              </a:ext>
            </a:extLst>
          </p:cNvPr>
          <p:cNvSpPr/>
          <p:nvPr/>
        </p:nvSpPr>
        <p:spPr>
          <a:xfrm>
            <a:off x="313224" y="1854446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https://t.co/W1YkLOvCao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60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FE481-B9CD-B648-A3F0-2704EAD4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51" y="0"/>
            <a:ext cx="5644213" cy="61304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95547C-F426-A84B-9FB1-AE0A9267B5DE}"/>
              </a:ext>
            </a:extLst>
          </p:cNvPr>
          <p:cNvSpPr/>
          <p:nvPr/>
        </p:nvSpPr>
        <p:spPr>
          <a:xfrm>
            <a:off x="3397933" y="6261854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https://bit.ly/2kjPV5n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443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FE481-B9CD-B648-A3F0-2704EAD4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55" y="0"/>
            <a:ext cx="631409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1F6D79-D025-A74E-8152-54B6EF4C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8" y="0"/>
            <a:ext cx="681368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45A26B-1B56-0A4F-85DD-06350A2C7A00}"/>
              </a:ext>
            </a:extLst>
          </p:cNvPr>
          <p:cNvSpPr/>
          <p:nvPr/>
        </p:nvSpPr>
        <p:spPr>
          <a:xfrm>
            <a:off x="859536" y="0"/>
            <a:ext cx="3767328" cy="2615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E43FA-4627-3A41-9614-0D61C1CBE705}"/>
              </a:ext>
            </a:extLst>
          </p:cNvPr>
          <p:cNvSpPr txBox="1"/>
          <p:nvPr/>
        </p:nvSpPr>
        <p:spPr>
          <a:xfrm>
            <a:off x="603504" y="914400"/>
            <a:ext cx="371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Colegio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Suecia</a:t>
            </a:r>
            <a:r>
              <a:rPr lang="en-US" sz="2800" dirty="0"/>
              <a:t> </a:t>
            </a:r>
            <a:r>
              <a:rPr lang="en-US" sz="2800" dirty="0" err="1"/>
              <a:t>fue</a:t>
            </a:r>
            <a:r>
              <a:rPr lang="en-US" sz="2800" dirty="0"/>
              <a:t> </a:t>
            </a:r>
            <a:r>
              <a:rPr lang="en-US" sz="2800" dirty="0" err="1"/>
              <a:t>multado</a:t>
            </a:r>
            <a:r>
              <a:rPr lang="en-US" sz="2800" dirty="0"/>
              <a:t> ... </a:t>
            </a:r>
          </a:p>
        </p:txBody>
      </p:sp>
    </p:spTree>
    <p:extLst>
      <p:ext uri="{BB962C8B-B14F-4D97-AF65-F5344CB8AC3E}">
        <p14:creationId xmlns:p14="http://schemas.microsoft.com/office/powerpoint/2010/main" val="831636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537A-2B2C-BE44-8E0B-3EC89ECE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0"/>
            <a:ext cx="9144000" cy="6816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01D4FA-33A2-C443-8A82-A6EB827D2333}"/>
              </a:ext>
            </a:extLst>
          </p:cNvPr>
          <p:cNvSpPr/>
          <p:nvPr/>
        </p:nvSpPr>
        <p:spPr>
          <a:xfrm>
            <a:off x="1024128" y="1005840"/>
            <a:ext cx="7571232" cy="7680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3BA59-03C5-2A4A-B316-CDA3AB6FBAD7}"/>
              </a:ext>
            </a:extLst>
          </p:cNvPr>
          <p:cNvSpPr/>
          <p:nvPr/>
        </p:nvSpPr>
        <p:spPr>
          <a:xfrm>
            <a:off x="6437376" y="4242816"/>
            <a:ext cx="3767328" cy="2615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94C224-A33D-1543-BE5E-ED05F84A7C64}"/>
              </a:ext>
            </a:extLst>
          </p:cNvPr>
          <p:cNvSpPr/>
          <p:nvPr/>
        </p:nvSpPr>
        <p:spPr>
          <a:xfrm>
            <a:off x="176401" y="1214366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https://bit.ly/2YN6Ax0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775DC-FCAE-E548-9B1E-ADAF67BC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392" y="0"/>
            <a:ext cx="666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6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8D3364-926A-3849-A27D-5ABD652126DC}"/>
              </a:ext>
            </a:extLst>
          </p:cNvPr>
          <p:cNvSpPr/>
          <p:nvPr/>
        </p:nvSpPr>
        <p:spPr>
          <a:xfrm>
            <a:off x="2735824" y="6225278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https://youtu.be/PvaWJvQ8JoM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DBDD1-0913-774B-8943-E133A526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88"/>
            <a:ext cx="9144000" cy="5998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905E1D-40AC-A041-B461-EC587DA3A57D}"/>
              </a:ext>
            </a:extLst>
          </p:cNvPr>
          <p:cNvSpPr txBox="1"/>
          <p:nvPr/>
        </p:nvSpPr>
        <p:spPr>
          <a:xfrm>
            <a:off x="7434932" y="6327648"/>
            <a:ext cx="16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Tab-8 : 1:40 ]</a:t>
            </a:r>
          </a:p>
        </p:txBody>
      </p:sp>
    </p:spTree>
    <p:extLst>
      <p:ext uri="{BB962C8B-B14F-4D97-AF65-F5344CB8AC3E}">
        <p14:creationId xmlns:p14="http://schemas.microsoft.com/office/powerpoint/2010/main" val="367927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309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Face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127244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39"/>
          <a:stretch/>
        </p:blipFill>
        <p:spPr>
          <a:xfrm>
            <a:off x="0" y="1981200"/>
            <a:ext cx="9144000" cy="2170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23844-E914-0B4E-9BF6-FCDC64284959}"/>
              </a:ext>
            </a:extLst>
          </p:cNvPr>
          <p:cNvSpPr txBox="1"/>
          <p:nvPr/>
        </p:nvSpPr>
        <p:spPr>
          <a:xfrm>
            <a:off x="493776" y="605332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2014...</a:t>
            </a:r>
          </a:p>
        </p:txBody>
      </p:sp>
    </p:spTree>
    <p:extLst>
      <p:ext uri="{BB962C8B-B14F-4D97-AF65-F5344CB8AC3E}">
        <p14:creationId xmlns:p14="http://schemas.microsoft.com/office/powerpoint/2010/main" val="67775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36584-C7DF-5045-92E6-10CB39570BE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08" y="150312"/>
            <a:ext cx="1288087" cy="1861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8A874-2E01-6B46-BC20-D365CC9A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1194"/>
            <a:ext cx="9144000" cy="2104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F7E37-FEC0-6E40-BBFD-22816B18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1035"/>
            <a:ext cx="9144000" cy="22024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7CCBE-2B22-884B-ABA0-9A856A2C0B72}"/>
              </a:ext>
            </a:extLst>
          </p:cNvPr>
          <p:cNvSpPr txBox="1"/>
          <p:nvPr/>
        </p:nvSpPr>
        <p:spPr>
          <a:xfrm>
            <a:off x="7699248" y="341985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London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4E0AE-61BF-2348-AFBA-C3E2B4394AF6}"/>
              </a:ext>
            </a:extLst>
          </p:cNvPr>
          <p:cNvSpPr txBox="1"/>
          <p:nvPr/>
        </p:nvSpPr>
        <p:spPr>
          <a:xfrm>
            <a:off x="7705344" y="62057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U.S.A.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58B0F-776A-BB43-BCCA-80B4D8216A09}"/>
              </a:ext>
            </a:extLst>
          </p:cNvPr>
          <p:cNvSpPr txBox="1"/>
          <p:nvPr/>
        </p:nvSpPr>
        <p:spPr>
          <a:xfrm>
            <a:off x="0" y="310896"/>
            <a:ext cx="7521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Face Recognition in Low Quality Face Images</a:t>
            </a:r>
          </a:p>
        </p:txBody>
      </p:sp>
    </p:spTree>
    <p:extLst>
      <p:ext uri="{BB962C8B-B14F-4D97-AF65-F5344CB8AC3E}">
        <p14:creationId xmlns:p14="http://schemas.microsoft.com/office/powerpoint/2010/main" val="3928996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386A21-C2D4-4B4E-B935-6ABB1A41C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0B1C0-239B-934D-A381-A391CD1A2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FCBBA-713B-204A-A9DC-A532FEF1E7F9}"/>
              </a:ext>
            </a:extLst>
          </p:cNvPr>
          <p:cNvSpPr txBox="1"/>
          <p:nvPr/>
        </p:nvSpPr>
        <p:spPr>
          <a:xfrm>
            <a:off x="95119" y="5646878"/>
            <a:ext cx="565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 FONDECYT con </a:t>
            </a:r>
            <a:r>
              <a:rPr lang="en-US" dirty="0" err="1">
                <a:solidFill>
                  <a:schemeClr val="accent2"/>
                </a:solidFill>
              </a:rPr>
              <a:t>Sicología</a:t>
            </a:r>
            <a:r>
              <a:rPr lang="en-US" dirty="0">
                <a:solidFill>
                  <a:schemeClr val="accent2"/>
                </a:solidFill>
              </a:rPr>
              <a:t> UC, Notre Dame, Texas 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5D880-C912-1C4B-9D0F-678F7664D5B1}"/>
              </a:ext>
            </a:extLst>
          </p:cNvPr>
          <p:cNvSpPr txBox="1"/>
          <p:nvPr/>
        </p:nvSpPr>
        <p:spPr>
          <a:xfrm>
            <a:off x="0" y="310896"/>
            <a:ext cx="7521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Face Recognition in Low Quality Face Images</a:t>
            </a:r>
          </a:p>
        </p:txBody>
      </p:sp>
    </p:spTree>
    <p:extLst>
      <p:ext uri="{BB962C8B-B14F-4D97-AF65-F5344CB8AC3E}">
        <p14:creationId xmlns:p14="http://schemas.microsoft.com/office/powerpoint/2010/main" val="1663867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A17B5E-104D-ED4D-A83F-25CF29822BC0}"/>
              </a:ext>
            </a:extLst>
          </p:cNvPr>
          <p:cNvCxnSpPr>
            <a:cxnSpLocks/>
          </p:cNvCxnSpPr>
          <p:nvPr/>
        </p:nvCxnSpPr>
        <p:spPr>
          <a:xfrm flipV="1">
            <a:off x="6706544" y="2990504"/>
            <a:ext cx="0" cy="1444602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3492E9-BCD0-3747-B91E-E9B3AD6F7F45}"/>
              </a:ext>
            </a:extLst>
          </p:cNvPr>
          <p:cNvCxnSpPr>
            <a:cxnSpLocks/>
          </p:cNvCxnSpPr>
          <p:nvPr/>
        </p:nvCxnSpPr>
        <p:spPr>
          <a:xfrm flipV="1">
            <a:off x="6219825" y="3257550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6A4E7-8D64-7F42-8627-E295EAD70AD7}"/>
              </a:ext>
            </a:extLst>
          </p:cNvPr>
          <p:cNvCxnSpPr>
            <a:cxnSpLocks/>
          </p:cNvCxnSpPr>
          <p:nvPr/>
        </p:nvCxnSpPr>
        <p:spPr>
          <a:xfrm>
            <a:off x="6192186" y="3248024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577DF4-4E63-DD4E-B231-AF6428003A36}"/>
              </a:ext>
            </a:extLst>
          </p:cNvPr>
          <p:cNvCxnSpPr>
            <a:cxnSpLocks/>
          </p:cNvCxnSpPr>
          <p:nvPr/>
        </p:nvCxnSpPr>
        <p:spPr>
          <a:xfrm>
            <a:off x="5899128" y="3735560"/>
            <a:ext cx="1549422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6EF43-F33C-1C48-B30C-0EE6C4C9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A991A-8953-E444-A23A-4315A5C3A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EEBDB-51A9-C445-88DB-EDF6F452866D}"/>
              </a:ext>
            </a:extLst>
          </p:cNvPr>
          <p:cNvSpPr/>
          <p:nvPr/>
        </p:nvSpPr>
        <p:spPr>
          <a:xfrm>
            <a:off x="5019474" y="2021060"/>
            <a:ext cx="3396853" cy="3429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7FEED-D227-D44C-BCA7-C8EA04684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1" y="4581053"/>
            <a:ext cx="648000" cy="81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15AE4-4661-5D46-AFE3-BA61C60DC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78" y="2061355"/>
            <a:ext cx="648000" cy="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4C176-0B45-0B46-A484-8E9A23DDE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86" y="1654373"/>
            <a:ext cx="648000" cy="81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CF320-D938-684D-97CC-35F026B8B5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03" y="4873772"/>
            <a:ext cx="648000" cy="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490ED-E5E0-3740-855D-58AAD26BB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45" y="2133546"/>
            <a:ext cx="648000" cy="81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9153-B14C-6949-AB72-E67324310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7" y="4980600"/>
            <a:ext cx="648000" cy="81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36ED6-96EF-FF49-BA14-AED052762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9" y="3137825"/>
            <a:ext cx="648000" cy="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67C05E-4A39-D84B-8A8E-56F5665FE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46" y="4161912"/>
            <a:ext cx="648000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EEFC2-6008-474F-A4E0-46EA28894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50" y="2874961"/>
            <a:ext cx="373680" cy="46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85911-C2CD-634F-A2E8-E8E2D0C19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52" y="3794762"/>
            <a:ext cx="512275" cy="6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B9F162-36E1-5441-A287-67335F3C8C6F}"/>
              </a:ext>
            </a:extLst>
          </p:cNvPr>
          <p:cNvCxnSpPr>
            <a:cxnSpLocks/>
          </p:cNvCxnSpPr>
          <p:nvPr/>
        </p:nvCxnSpPr>
        <p:spPr>
          <a:xfrm flipV="1">
            <a:off x="2677469" y="3028604"/>
            <a:ext cx="0" cy="144460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DE2E9D-3DC7-9341-87BE-35BB7C9294B9}"/>
              </a:ext>
            </a:extLst>
          </p:cNvPr>
          <p:cNvCxnSpPr>
            <a:cxnSpLocks/>
          </p:cNvCxnSpPr>
          <p:nvPr/>
        </p:nvCxnSpPr>
        <p:spPr>
          <a:xfrm flipV="1">
            <a:off x="2190750" y="3295650"/>
            <a:ext cx="945000" cy="945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C573A1-ED58-8446-BC57-68D147CAC810}"/>
              </a:ext>
            </a:extLst>
          </p:cNvPr>
          <p:cNvCxnSpPr>
            <a:cxnSpLocks/>
          </p:cNvCxnSpPr>
          <p:nvPr/>
        </p:nvCxnSpPr>
        <p:spPr>
          <a:xfrm>
            <a:off x="2163111" y="3286124"/>
            <a:ext cx="945000" cy="945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F218AA-87F9-4D40-BCB2-29CF92A0A4CF}"/>
              </a:ext>
            </a:extLst>
          </p:cNvPr>
          <p:cNvCxnSpPr>
            <a:cxnSpLocks/>
          </p:cNvCxnSpPr>
          <p:nvPr/>
        </p:nvCxnSpPr>
        <p:spPr>
          <a:xfrm>
            <a:off x="1870053" y="3773660"/>
            <a:ext cx="1549422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59AD1-2D2F-8A4B-9152-B58342715AA4}"/>
              </a:ext>
            </a:extLst>
          </p:cNvPr>
          <p:cNvCxnSpPr>
            <a:cxnSpLocks/>
          </p:cNvCxnSpPr>
          <p:nvPr/>
        </p:nvCxnSpPr>
        <p:spPr>
          <a:xfrm flipV="1">
            <a:off x="6706544" y="2990504"/>
            <a:ext cx="0" cy="1444602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481405-D65B-B940-BED6-BDB401D47810}"/>
              </a:ext>
            </a:extLst>
          </p:cNvPr>
          <p:cNvCxnSpPr>
            <a:cxnSpLocks/>
          </p:cNvCxnSpPr>
          <p:nvPr/>
        </p:nvCxnSpPr>
        <p:spPr>
          <a:xfrm flipV="1">
            <a:off x="6219825" y="3257550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B124F5-D53D-4F4B-9791-29CDE55BF0E4}"/>
              </a:ext>
            </a:extLst>
          </p:cNvPr>
          <p:cNvCxnSpPr>
            <a:cxnSpLocks/>
          </p:cNvCxnSpPr>
          <p:nvPr/>
        </p:nvCxnSpPr>
        <p:spPr>
          <a:xfrm>
            <a:off x="6192186" y="3248024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6ED039-B1B8-4249-A078-9551BD798209}"/>
              </a:ext>
            </a:extLst>
          </p:cNvPr>
          <p:cNvCxnSpPr>
            <a:cxnSpLocks/>
          </p:cNvCxnSpPr>
          <p:nvPr/>
        </p:nvCxnSpPr>
        <p:spPr>
          <a:xfrm>
            <a:off x="5899128" y="3735560"/>
            <a:ext cx="1549422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6EF43-F33C-1C48-B30C-0EE6C4C9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A991A-8953-E444-A23A-4315A5C3A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8DB9D9-ECD3-F343-B9AF-EA701E07FBF6}"/>
              </a:ext>
            </a:extLst>
          </p:cNvPr>
          <p:cNvSpPr/>
          <p:nvPr/>
        </p:nvSpPr>
        <p:spPr>
          <a:xfrm>
            <a:off x="917085" y="2019613"/>
            <a:ext cx="3396853" cy="3429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3C7A-3E1A-9D49-BB9C-B789CEA8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36" y="4433574"/>
            <a:ext cx="648000" cy="810000"/>
          </a:xfrm>
          <a:prstGeom prst="rect">
            <a:avLst/>
          </a:prstGeom>
          <a:ln w="38100"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EEBDB-51A9-C445-88DB-EDF6F452866D}"/>
              </a:ext>
            </a:extLst>
          </p:cNvPr>
          <p:cNvSpPr/>
          <p:nvPr/>
        </p:nvSpPr>
        <p:spPr>
          <a:xfrm>
            <a:off x="5019474" y="2021060"/>
            <a:ext cx="3396853" cy="3429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7FEED-D227-D44C-BCA7-C8EA04684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1" y="4581053"/>
            <a:ext cx="648000" cy="81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15AE4-4661-5D46-AFE3-BA61C60DC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78" y="2061355"/>
            <a:ext cx="648000" cy="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4C176-0B45-0B46-A484-8E9A23DDE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86" y="1654373"/>
            <a:ext cx="648000" cy="81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CF320-D938-684D-97CC-35F026B8B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03" y="4873772"/>
            <a:ext cx="648000" cy="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490ED-E5E0-3740-855D-58AAD26BB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45" y="2133546"/>
            <a:ext cx="648000" cy="81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9153-B14C-6949-AB72-E67324310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7" y="4980600"/>
            <a:ext cx="648000" cy="81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36ED6-96EF-FF49-BA14-AED052762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9" y="3137825"/>
            <a:ext cx="648000" cy="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67C05E-4A39-D84B-8A8E-56F5665FED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46" y="4161912"/>
            <a:ext cx="648000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EEFC2-6008-474F-A4E0-46EA28894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50" y="2874961"/>
            <a:ext cx="373680" cy="46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85911-C2CD-634F-A2E8-E8E2D0C1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52" y="3794762"/>
            <a:ext cx="512275" cy="640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A2B955-99E6-4248-BB34-CA96D61BB7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68" y="2988672"/>
            <a:ext cx="648000" cy="81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0F328E-210B-6F4B-A8B7-400017AF322E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87" y="1679713"/>
            <a:ext cx="648000" cy="81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B1B89D-AA03-D64A-9E84-8757ABC9C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39" y="5302002"/>
            <a:ext cx="248400" cy="31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B8DF31-DF0F-1F43-A8F3-7574785BE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02" y="4932453"/>
            <a:ext cx="372836" cy="466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747927-2CAB-3940-860B-C6F349BA04AD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190" y="1979751"/>
            <a:ext cx="648000" cy="81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BE621A-DA31-D24A-8D58-9D8BB4D5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44" y="4171333"/>
            <a:ext cx="509760" cy="63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EEAEE6-AC4E-014D-B4A2-86B4ED6F33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71" y="2047561"/>
            <a:ext cx="648000" cy="810000"/>
          </a:xfrm>
          <a:prstGeom prst="rect">
            <a:avLst/>
          </a:prstGeom>
          <a:ln w="3810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FD31CD-E213-2142-A4F2-F292D2B590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98788" l="10000" r="90000">
                        <a14:foregroundMark x1="46667" y1="20606" x2="46667" y2="20606"/>
                        <a14:foregroundMark x1="59167" y1="20606" x2="59167" y2="20606"/>
                        <a14:foregroundMark x1="26667" y1="15152" x2="26667" y2="15152"/>
                        <a14:foregroundMark x1="50833" y1="93939" x2="50833" y2="93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4" y="3269143"/>
            <a:ext cx="648000" cy="810000"/>
          </a:xfrm>
          <a:prstGeom prst="rect">
            <a:avLst/>
          </a:prstGeom>
          <a:ln w="3810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0D602-8478-C647-9E4A-15E48ACF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04" y="5204517"/>
            <a:ext cx="314137" cy="392671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31470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74107-26A5-3646-819E-04865C83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204"/>
            <a:ext cx="9144000" cy="50395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A87E5F-4540-0A45-BC4A-FFE7DB409414}"/>
              </a:ext>
            </a:extLst>
          </p:cNvPr>
          <p:cNvSpPr txBox="1"/>
          <p:nvPr/>
        </p:nvSpPr>
        <p:spPr>
          <a:xfrm>
            <a:off x="146304" y="201168"/>
            <a:ext cx="7143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is used Facial Recognition in practice?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2D7105-EF2C-494F-A610-EB6508D4E88B}"/>
              </a:ext>
            </a:extLst>
          </p:cNvPr>
          <p:cNvSpPr/>
          <p:nvPr/>
        </p:nvSpPr>
        <p:spPr>
          <a:xfrm>
            <a:off x="2819390" y="6111101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https://www.flawedfacedata.com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353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0634D-F413-6E4B-8790-9D3DCBAA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299"/>
            <a:ext cx="9144000" cy="61063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3BF19-71EF-5949-8358-471F034EDDDB}"/>
              </a:ext>
            </a:extLst>
          </p:cNvPr>
          <p:cNvSpPr/>
          <p:nvPr/>
        </p:nvSpPr>
        <p:spPr>
          <a:xfrm>
            <a:off x="2819390" y="6111101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https://www.flawedfacedata.com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451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C40C3A-0E88-AC4F-A74B-AEA60CDB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681"/>
            <a:ext cx="9144000" cy="3962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87F3A7-CD32-274C-87D3-86D1FC7F09CC}"/>
              </a:ext>
            </a:extLst>
          </p:cNvPr>
          <p:cNvSpPr/>
          <p:nvPr/>
        </p:nvSpPr>
        <p:spPr>
          <a:xfrm>
            <a:off x="8810368" y="1087394"/>
            <a:ext cx="845696" cy="7122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2DC547-302D-4544-BB6B-16E47E519C83}"/>
              </a:ext>
            </a:extLst>
          </p:cNvPr>
          <p:cNvSpPr/>
          <p:nvPr/>
        </p:nvSpPr>
        <p:spPr>
          <a:xfrm>
            <a:off x="2273643" y="5750180"/>
            <a:ext cx="5770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https://artsandculture.google.com/camera/selfie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0284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B9F6E-8CCA-294A-AE75-CB9C1B4E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268"/>
            <a:ext cx="9144000" cy="52809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3F0FF4-14A0-454C-AF74-5C6D401DFD2C}"/>
              </a:ext>
            </a:extLst>
          </p:cNvPr>
          <p:cNvSpPr/>
          <p:nvPr/>
        </p:nvSpPr>
        <p:spPr>
          <a:xfrm>
            <a:off x="2819390" y="6111101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https://www.flawedfacedata.com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3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BCEC7-EEEC-4B42-BCEA-12D3A84E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66" y="0"/>
            <a:ext cx="698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4F8DF-5E6F-E44E-BC1C-5DEFF628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36" y="0"/>
            <a:ext cx="7705710" cy="61872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9D145A-A8DF-A84B-BD82-DD76206A44A8}"/>
              </a:ext>
            </a:extLst>
          </p:cNvPr>
          <p:cNvSpPr/>
          <p:nvPr/>
        </p:nvSpPr>
        <p:spPr>
          <a:xfrm>
            <a:off x="2819390" y="6111101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https://www.flawedfacedata.com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164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C6475-B08E-6D44-A3B1-50CE7A96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177"/>
            <a:ext cx="9144000" cy="6114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35F5BA-F65B-9D4A-9AB7-1A758C9BC819}"/>
              </a:ext>
            </a:extLst>
          </p:cNvPr>
          <p:cNvSpPr txBox="1"/>
          <p:nvPr/>
        </p:nvSpPr>
        <p:spPr>
          <a:xfrm>
            <a:off x="2926080" y="6199632"/>
            <a:ext cx="339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https://youtu.be/BqQT4sIOYA0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F6EB8-09E6-AE4E-8CF3-C8B0D50D08F9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Tab-1 ]</a:t>
            </a:r>
          </a:p>
        </p:txBody>
      </p:sp>
    </p:spTree>
    <p:extLst>
      <p:ext uri="{BB962C8B-B14F-4D97-AF65-F5344CB8AC3E}">
        <p14:creationId xmlns:p14="http://schemas.microsoft.com/office/powerpoint/2010/main" val="187999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2759A-1B26-404C-BA31-4D89B26F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21" y="0"/>
            <a:ext cx="638795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53D595-DC9D-434B-B876-16F62DE272C7}"/>
              </a:ext>
            </a:extLst>
          </p:cNvPr>
          <p:cNvSpPr/>
          <p:nvPr/>
        </p:nvSpPr>
        <p:spPr>
          <a:xfrm>
            <a:off x="6702306" y="6353294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2335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565F2-8ABF-C347-A9A4-2220F79D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164"/>
            <a:ext cx="9144000" cy="58004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729512-BD04-174F-9CE5-8A110DC607AB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651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E0E2C-95AD-9A40-AE98-0F4275BC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57" y="256032"/>
            <a:ext cx="5687151" cy="55836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E108B0-EE0B-8A42-946A-83BF42106D26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2392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F2FE1F-9764-4F48-89DE-8EB24EF0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893"/>
            <a:ext cx="9144000" cy="4924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56AE79-EFD9-7B4D-A8AC-2A011DB7A891}"/>
              </a:ext>
            </a:extLst>
          </p:cNvPr>
          <p:cNvSpPr/>
          <p:nvPr/>
        </p:nvSpPr>
        <p:spPr>
          <a:xfrm>
            <a:off x="0" y="5084064"/>
            <a:ext cx="4937760" cy="1152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18EC09-42BD-BA4E-8BF6-EC04EC576FD0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6632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4471E-AFF0-F04B-9449-CD28019C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108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30C981-1BB4-B243-AA5C-CF38B2A7C139}"/>
              </a:ext>
            </a:extLst>
          </p:cNvPr>
          <p:cNvSpPr/>
          <p:nvPr/>
        </p:nvSpPr>
        <p:spPr>
          <a:xfrm>
            <a:off x="3184103" y="6135815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https://cnn.it/2Mnd7e5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7545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6C961-16CD-3B43-9A50-A8ECE041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670" y="0"/>
            <a:ext cx="58603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49BB4-CB40-0947-A345-5600CFE46893}"/>
              </a:ext>
            </a:extLst>
          </p:cNvPr>
          <p:cNvSpPr txBox="1"/>
          <p:nvPr/>
        </p:nvSpPr>
        <p:spPr>
          <a:xfrm>
            <a:off x="185351" y="296562"/>
            <a:ext cx="2634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Recommendations from</a:t>
            </a:r>
          </a:p>
          <a:p>
            <a:r>
              <a:rPr lang="en-US" dirty="0"/>
              <a:t>Center of Privacy and </a:t>
            </a:r>
          </a:p>
          <a:p>
            <a:r>
              <a:rPr lang="en-US" dirty="0"/>
              <a:t>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68915-F733-644C-A06C-8B837F9D3EEF}"/>
              </a:ext>
            </a:extLst>
          </p:cNvPr>
          <p:cNvSpPr/>
          <p:nvPr/>
        </p:nvSpPr>
        <p:spPr>
          <a:xfrm>
            <a:off x="236828" y="6432377"/>
            <a:ext cx="2792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https://www.flawedfacedata.com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6316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D8E548-49F7-7445-8E4F-5200EF8D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6" y="954481"/>
            <a:ext cx="4742248" cy="4555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80975-3871-2542-9D4D-EB6CC4962582}"/>
              </a:ext>
            </a:extLst>
          </p:cNvPr>
          <p:cNvSpPr txBox="1"/>
          <p:nvPr/>
        </p:nvSpPr>
        <p:spPr>
          <a:xfrm>
            <a:off x="5202196" y="4547287"/>
            <a:ext cx="37240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George Orwell - 1984 </a:t>
            </a:r>
          </a:p>
          <a:p>
            <a:r>
              <a:rPr lang="en-US" dirty="0">
                <a:solidFill>
                  <a:schemeClr val="bg1"/>
                </a:solidFill>
              </a:rPr>
              <a:t>(written in 1949)</a:t>
            </a:r>
          </a:p>
        </p:txBody>
      </p:sp>
    </p:spTree>
    <p:extLst>
      <p:ext uri="{BB962C8B-B14F-4D97-AF65-F5344CB8AC3E}">
        <p14:creationId xmlns:p14="http://schemas.microsoft.com/office/powerpoint/2010/main" val="3362323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B75BF4-A8B1-2045-9688-4FF46202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956" y="518985"/>
            <a:ext cx="3851628" cy="5362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9DA72-A69C-FF47-BECB-4869FC67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9" y="1800139"/>
            <a:ext cx="4052450" cy="285835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2404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33CF2E-1536-E846-B874-3522BB7FA881}"/>
              </a:ext>
            </a:extLst>
          </p:cNvPr>
          <p:cNvSpPr txBox="1"/>
          <p:nvPr/>
        </p:nvSpPr>
        <p:spPr>
          <a:xfrm>
            <a:off x="0" y="493776"/>
            <a:ext cx="911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 rostro </a:t>
            </a:r>
            <a:r>
              <a:rPr lang="en-US" sz="2800" dirty="0" err="1"/>
              <a:t>entrena</a:t>
            </a:r>
            <a:r>
              <a:rPr lang="en-US" sz="2800" dirty="0"/>
              <a:t> </a:t>
            </a:r>
            <a:r>
              <a:rPr lang="en-US" sz="2800" dirty="0" err="1"/>
              <a:t>herramientas</a:t>
            </a:r>
            <a:r>
              <a:rPr lang="en-US" sz="2800" dirty="0"/>
              <a:t> de </a:t>
            </a:r>
            <a:r>
              <a:rPr lang="en-US" sz="2800" dirty="0" err="1"/>
              <a:t>reconocimiento</a:t>
            </a:r>
            <a:r>
              <a:rPr lang="en-US" sz="2800" dirty="0"/>
              <a:t> facial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8321E-902F-8D4D-A4BF-DA7A34A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171"/>
            <a:ext cx="9144000" cy="4641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F1762-48F0-D242-B3EE-9E193E4B0235}"/>
              </a:ext>
            </a:extLst>
          </p:cNvPr>
          <p:cNvSpPr txBox="1"/>
          <p:nvPr/>
        </p:nvSpPr>
        <p:spPr>
          <a:xfrm>
            <a:off x="402336" y="6272784"/>
            <a:ext cx="762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https://www.nytimes.com/es/2019/07/15/reconocimiento-facial-tecnologia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318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9BCD3F-108E-8F4A-86D2-B900A0F5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1" y="0"/>
            <a:ext cx="52391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92C5A-B4FE-264D-9ED2-0DBB904ACD31}"/>
              </a:ext>
            </a:extLst>
          </p:cNvPr>
          <p:cNvSpPr txBox="1"/>
          <p:nvPr/>
        </p:nvSpPr>
        <p:spPr>
          <a:xfrm>
            <a:off x="6309360" y="5907024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https://bit.ly/2IUNHlW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6557D-BC58-2C42-8621-5BAFFEA29E37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Tab-2 ]</a:t>
            </a:r>
          </a:p>
        </p:txBody>
      </p:sp>
    </p:spTree>
    <p:extLst>
      <p:ext uri="{BB962C8B-B14F-4D97-AF65-F5344CB8AC3E}">
        <p14:creationId xmlns:p14="http://schemas.microsoft.com/office/powerpoint/2010/main" val="368413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4E2DD-60DD-494E-9E88-F4E90BF3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65" y="329183"/>
            <a:ext cx="4363650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2A61F-13CC-6D42-AC2D-E3316346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" y="335304"/>
            <a:ext cx="4734750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B331E-B843-2647-9139-E33B8F9E494D}"/>
              </a:ext>
            </a:extLst>
          </p:cNvPr>
          <p:cNvSpPr txBox="1"/>
          <p:nvPr/>
        </p:nvSpPr>
        <p:spPr>
          <a:xfrm>
            <a:off x="1975104" y="6053328"/>
            <a:ext cx="5782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https://www.dcc.uchile.cl/Bitsdeciencia17.pdf</a:t>
            </a:r>
            <a:r>
              <a:rPr lang="en-US" dirty="0"/>
              <a:t> &gt; </a:t>
            </a:r>
            <a:r>
              <a:rPr lang="en-US" dirty="0" err="1"/>
              <a:t>pag</a:t>
            </a:r>
            <a:r>
              <a:rPr lang="en-US" dirty="0"/>
              <a:t>. 38</a:t>
            </a:r>
          </a:p>
        </p:txBody>
      </p:sp>
    </p:spTree>
    <p:extLst>
      <p:ext uri="{BB962C8B-B14F-4D97-AF65-F5344CB8AC3E}">
        <p14:creationId xmlns:p14="http://schemas.microsoft.com/office/powerpoint/2010/main" val="822361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C0E52B-3389-B847-8280-89308DD5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"/>
            <a:ext cx="9144000" cy="594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DD4F8B-0BA6-584B-800C-ADFA1380F25A}"/>
              </a:ext>
            </a:extLst>
          </p:cNvPr>
          <p:cNvSpPr txBox="1"/>
          <p:nvPr/>
        </p:nvSpPr>
        <p:spPr>
          <a:xfrm>
            <a:off x="2926080" y="6199632"/>
            <a:ext cx="339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https://youtu.be/lH2gMNrUuEY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DA054-930F-5440-8385-A830D6712130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Tab-3 ]</a:t>
            </a:r>
          </a:p>
        </p:txBody>
      </p:sp>
    </p:spTree>
    <p:extLst>
      <p:ext uri="{BB962C8B-B14F-4D97-AF65-F5344CB8AC3E}">
        <p14:creationId xmlns:p14="http://schemas.microsoft.com/office/powerpoint/2010/main" val="106803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0065F-9C2A-5140-B070-7DF98352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0"/>
            <a:ext cx="9144000" cy="5987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4A2A8-B0EF-CF44-A615-9824AFFDD6E6}"/>
              </a:ext>
            </a:extLst>
          </p:cNvPr>
          <p:cNvSpPr txBox="1"/>
          <p:nvPr/>
        </p:nvSpPr>
        <p:spPr>
          <a:xfrm>
            <a:off x="2926080" y="6199632"/>
            <a:ext cx="32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https://youtu.be/pNf4-d6fDoY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6F75D-CE17-5C49-9CE1-0759FFB31FE3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Tab-4 ]</a:t>
            </a:r>
          </a:p>
        </p:txBody>
      </p:sp>
    </p:spTree>
    <p:extLst>
      <p:ext uri="{BB962C8B-B14F-4D97-AF65-F5344CB8AC3E}">
        <p14:creationId xmlns:p14="http://schemas.microsoft.com/office/powerpoint/2010/main" val="270335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0065F-9C2A-5140-B070-7DF98352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8548"/>
            <a:ext cx="9144000" cy="5899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4A2A8-B0EF-CF44-A615-9824AFFDD6E6}"/>
              </a:ext>
            </a:extLst>
          </p:cNvPr>
          <p:cNvSpPr txBox="1"/>
          <p:nvPr/>
        </p:nvSpPr>
        <p:spPr>
          <a:xfrm>
            <a:off x="2926080" y="6199632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https://youtu.be/B4QK3jJkLR8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6F75D-CE17-5C49-9CE1-0759FFB31FE3}"/>
              </a:ext>
            </a:extLst>
          </p:cNvPr>
          <p:cNvSpPr txBox="1"/>
          <p:nvPr/>
        </p:nvSpPr>
        <p:spPr>
          <a:xfrm>
            <a:off x="7434932" y="6327648"/>
            <a:ext cx="16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Tab-5 : 5:00 ]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490481-1AFD-8F41-8A7E-09C8C988EC65}"/>
              </a:ext>
            </a:extLst>
          </p:cNvPr>
          <p:cNvSpPr/>
          <p:nvPr/>
        </p:nvSpPr>
        <p:spPr>
          <a:xfrm>
            <a:off x="6711696" y="1335024"/>
            <a:ext cx="1755648" cy="10972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A46E6-BB11-F74B-8D17-3B25B8D5D62F}"/>
              </a:ext>
            </a:extLst>
          </p:cNvPr>
          <p:cNvSpPr txBox="1"/>
          <p:nvPr/>
        </p:nvSpPr>
        <p:spPr>
          <a:xfrm>
            <a:off x="7260336" y="877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drone</a:t>
            </a:r>
          </a:p>
        </p:txBody>
      </p:sp>
    </p:spTree>
    <p:extLst>
      <p:ext uri="{BB962C8B-B14F-4D97-AF65-F5344CB8AC3E}">
        <p14:creationId xmlns:p14="http://schemas.microsoft.com/office/powerpoint/2010/main" val="3343645760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13466</TotalTime>
  <Words>388</Words>
  <Application>Microsoft Macintosh PowerPoint</Application>
  <PresentationFormat>On-screen Show (4:3)</PresentationFormat>
  <Paragraphs>70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106</cp:revision>
  <dcterms:created xsi:type="dcterms:W3CDTF">2010-05-25T21:48:43Z</dcterms:created>
  <dcterms:modified xsi:type="dcterms:W3CDTF">2022-11-07T20:58:57Z</dcterms:modified>
</cp:coreProperties>
</file>